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61" r:id="rId2"/>
    <p:sldId id="256"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57" r:id="rId17"/>
    <p:sldId id="258" r:id="rId18"/>
    <p:sldId id="259" r:id="rId19"/>
    <p:sldId id="26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85"/>
    <p:restoredTop sz="94656"/>
  </p:normalViewPr>
  <p:slideViewPr>
    <p:cSldViewPr snapToGrid="0" snapToObjects="1">
      <p:cViewPr varScale="1">
        <p:scale>
          <a:sx n="63" d="100"/>
          <a:sy n="63" d="100"/>
        </p:scale>
        <p:origin x="184" y="1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495BF9-C6BF-2844-B192-F02E82B09C47}" type="datetimeFigureOut">
              <a:rPr lang="en-US" smtClean="0"/>
              <a:t>12/22/19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39D7E8-1C13-3146-BDEB-08178CC356B9}" type="slidenum">
              <a:rPr lang="en-US" smtClean="0"/>
              <a:t>‹#›</a:t>
            </a:fld>
            <a:endParaRPr lang="en-US"/>
          </a:p>
        </p:txBody>
      </p:sp>
    </p:spTree>
    <p:extLst>
      <p:ext uri="{BB962C8B-B14F-4D97-AF65-F5344CB8AC3E}">
        <p14:creationId xmlns:p14="http://schemas.microsoft.com/office/powerpoint/2010/main" val="919505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136EF0-D6D1-1845-88ED-BB3E9263A991}" type="datetimeFigureOut">
              <a:rPr lang="en-US" smtClean="0"/>
              <a:t>12/22/19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1431305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36EF0-D6D1-1845-88ED-BB3E9263A991}" type="datetimeFigureOut">
              <a:rPr lang="en-US" smtClean="0"/>
              <a:t>12/22/19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1863549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36EF0-D6D1-1845-88ED-BB3E9263A991}" type="datetimeFigureOut">
              <a:rPr lang="en-US" smtClean="0"/>
              <a:t>12/22/19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1769442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36EF0-D6D1-1845-88ED-BB3E9263A991}" type="datetimeFigureOut">
              <a:rPr lang="en-US" smtClean="0"/>
              <a:t>12/22/19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1989511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136EF0-D6D1-1845-88ED-BB3E9263A991}" type="datetimeFigureOut">
              <a:rPr lang="en-US" smtClean="0"/>
              <a:t>12/22/19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1391194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136EF0-D6D1-1845-88ED-BB3E9263A991}" type="datetimeFigureOut">
              <a:rPr lang="en-US" smtClean="0"/>
              <a:t>12/22/19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10634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136EF0-D6D1-1845-88ED-BB3E9263A991}" type="datetimeFigureOut">
              <a:rPr lang="en-US" smtClean="0"/>
              <a:t>12/22/19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499991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136EF0-D6D1-1845-88ED-BB3E9263A991}" type="datetimeFigureOut">
              <a:rPr lang="en-US" smtClean="0"/>
              <a:t>12/22/19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251159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136EF0-D6D1-1845-88ED-BB3E9263A991}" type="datetimeFigureOut">
              <a:rPr lang="en-US" smtClean="0"/>
              <a:t>12/22/19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1426635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36EF0-D6D1-1845-88ED-BB3E9263A991}" type="datetimeFigureOut">
              <a:rPr lang="en-US" smtClean="0"/>
              <a:t>12/22/19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812383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36EF0-D6D1-1845-88ED-BB3E9263A991}" type="datetimeFigureOut">
              <a:rPr lang="en-US" smtClean="0"/>
              <a:t>12/22/19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71E12-13C9-7347-8F2F-48FCEE91395D}" type="slidenum">
              <a:rPr lang="en-US" smtClean="0"/>
              <a:t>‹#›</a:t>
            </a:fld>
            <a:endParaRPr lang="en-US"/>
          </a:p>
        </p:txBody>
      </p:sp>
    </p:spTree>
    <p:extLst>
      <p:ext uri="{BB962C8B-B14F-4D97-AF65-F5344CB8AC3E}">
        <p14:creationId xmlns:p14="http://schemas.microsoft.com/office/powerpoint/2010/main" val="301375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36EF0-D6D1-1845-88ED-BB3E9263A991}" type="datetimeFigureOut">
              <a:rPr lang="en-US" smtClean="0"/>
              <a:t>12/22/19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71E12-13C9-7347-8F2F-48FCEE91395D}" type="slidenum">
              <a:rPr lang="en-US" smtClean="0"/>
              <a:t>‹#›</a:t>
            </a:fld>
            <a:endParaRPr lang="en-US"/>
          </a:p>
        </p:txBody>
      </p:sp>
    </p:spTree>
    <p:extLst>
      <p:ext uri="{BB962C8B-B14F-4D97-AF65-F5344CB8AC3E}">
        <p14:creationId xmlns:p14="http://schemas.microsoft.com/office/powerpoint/2010/main" val="876736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66725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690688"/>
            <a:ext cx="11765280" cy="4852351"/>
          </a:xfrm>
        </p:spPr>
        <p:txBody>
          <a:bodyPr>
            <a:noAutofit/>
          </a:bodyPr>
          <a:lstStyle/>
          <a:p>
            <a:pPr marL="0" indent="0">
              <a:buNone/>
            </a:pPr>
            <a:r>
              <a:rPr lang="en-US" sz="4400" b="1" baseline="30000" dirty="0" smtClean="0">
                <a:solidFill>
                  <a:schemeClr val="bg1"/>
                </a:solidFill>
              </a:rPr>
              <a:t>65 </a:t>
            </a:r>
            <a:r>
              <a:rPr lang="en-US" sz="4400" dirty="0" smtClean="0">
                <a:solidFill>
                  <a:schemeClr val="bg1"/>
                </a:solidFill>
              </a:rPr>
              <a:t>And fear came on all their neighbors. And all these things were talked about through all the hill country of Judea, </a:t>
            </a:r>
            <a:r>
              <a:rPr lang="en-US" sz="4400" b="1" baseline="30000" dirty="0" smtClean="0">
                <a:solidFill>
                  <a:schemeClr val="bg1"/>
                </a:solidFill>
              </a:rPr>
              <a:t>66 </a:t>
            </a:r>
            <a:r>
              <a:rPr lang="en-US" sz="4400" dirty="0" smtClean="0">
                <a:solidFill>
                  <a:schemeClr val="bg1"/>
                </a:solidFill>
              </a:rPr>
              <a:t>and all who heard them laid them up in their hearts, saying, “What then will this child be?” For the hand of the Lord was with him.</a:t>
            </a:r>
            <a:endParaRPr lang="en-US" sz="4400" dirty="0">
              <a:solidFill>
                <a:schemeClr val="bg1"/>
              </a:solidFill>
            </a:endParaRPr>
          </a:p>
        </p:txBody>
      </p:sp>
    </p:spTree>
    <p:extLst>
      <p:ext uri="{BB962C8B-B14F-4D97-AF65-F5344CB8AC3E}">
        <p14:creationId xmlns:p14="http://schemas.microsoft.com/office/powerpoint/2010/main" val="1193504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690688"/>
            <a:ext cx="11765280" cy="4852351"/>
          </a:xfrm>
        </p:spPr>
        <p:txBody>
          <a:bodyPr>
            <a:noAutofit/>
          </a:bodyPr>
          <a:lstStyle/>
          <a:p>
            <a:r>
              <a:rPr lang="en-US" sz="4400" b="1" baseline="30000" dirty="0">
                <a:solidFill>
                  <a:schemeClr val="bg1"/>
                </a:solidFill>
              </a:rPr>
              <a:t>67 </a:t>
            </a:r>
            <a:r>
              <a:rPr lang="en-US" sz="4400" dirty="0">
                <a:solidFill>
                  <a:schemeClr val="bg1"/>
                </a:solidFill>
              </a:rPr>
              <a:t>And his father Zechariah was filled with the Holy Spirit and prophesied, saying,</a:t>
            </a:r>
          </a:p>
          <a:p>
            <a:r>
              <a:rPr lang="en-US" sz="4400" b="1" baseline="30000" dirty="0">
                <a:solidFill>
                  <a:schemeClr val="bg1"/>
                </a:solidFill>
              </a:rPr>
              <a:t>68 </a:t>
            </a:r>
            <a:r>
              <a:rPr lang="en-US" sz="4400" dirty="0">
                <a:solidFill>
                  <a:schemeClr val="bg1"/>
                </a:solidFill>
              </a:rPr>
              <a:t>“Blessed be the Lord God of Israel,</a:t>
            </a:r>
            <a:br>
              <a:rPr lang="en-US" sz="4400" dirty="0">
                <a:solidFill>
                  <a:schemeClr val="bg1"/>
                </a:solidFill>
              </a:rPr>
            </a:br>
            <a:r>
              <a:rPr lang="en-US" sz="4400" dirty="0">
                <a:solidFill>
                  <a:schemeClr val="bg1"/>
                </a:solidFill>
              </a:rPr>
              <a:t>    for he has visited and redeemed his people</a:t>
            </a:r>
            <a:br>
              <a:rPr lang="en-US" sz="4400" dirty="0">
                <a:solidFill>
                  <a:schemeClr val="bg1"/>
                </a:solidFill>
              </a:rPr>
            </a:br>
            <a:r>
              <a:rPr lang="en-US" sz="4400" b="1" baseline="30000" dirty="0">
                <a:solidFill>
                  <a:schemeClr val="bg1"/>
                </a:solidFill>
              </a:rPr>
              <a:t>69 </a:t>
            </a:r>
            <a:r>
              <a:rPr lang="en-US" sz="4400" dirty="0">
                <a:solidFill>
                  <a:schemeClr val="bg1"/>
                </a:solidFill>
              </a:rPr>
              <a:t>and has raised up a horn of salvation for us</a:t>
            </a:r>
            <a:br>
              <a:rPr lang="en-US" sz="4400" dirty="0">
                <a:solidFill>
                  <a:schemeClr val="bg1"/>
                </a:solidFill>
              </a:rPr>
            </a:br>
            <a:r>
              <a:rPr lang="en-US" sz="4400" dirty="0">
                <a:solidFill>
                  <a:schemeClr val="bg1"/>
                </a:solidFill>
              </a:rPr>
              <a:t>    in the house of his servant David,</a:t>
            </a:r>
            <a:br>
              <a:rPr lang="en-US" sz="4400" dirty="0">
                <a:solidFill>
                  <a:schemeClr val="bg1"/>
                </a:solidFill>
              </a:rPr>
            </a:br>
            <a:r>
              <a:rPr lang="en-US" sz="4400" b="1" baseline="30000" dirty="0">
                <a:solidFill>
                  <a:schemeClr val="bg1"/>
                </a:solidFill>
              </a:rPr>
              <a:t>70 </a:t>
            </a:r>
            <a:r>
              <a:rPr lang="en-US" sz="4400" dirty="0">
                <a:solidFill>
                  <a:schemeClr val="bg1"/>
                </a:solidFill>
              </a:rPr>
              <a:t>as he spoke by the mouth of his holy prophets from of old,</a:t>
            </a:r>
          </a:p>
        </p:txBody>
      </p:sp>
    </p:spTree>
    <p:extLst>
      <p:ext uri="{BB962C8B-B14F-4D97-AF65-F5344CB8AC3E}">
        <p14:creationId xmlns:p14="http://schemas.microsoft.com/office/powerpoint/2010/main" val="1726347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402080"/>
            <a:ext cx="11765280" cy="5140959"/>
          </a:xfrm>
        </p:spPr>
        <p:txBody>
          <a:bodyPr>
            <a:noAutofit/>
          </a:bodyPr>
          <a:lstStyle/>
          <a:p>
            <a:pPr marL="0" indent="0">
              <a:buNone/>
            </a:pPr>
            <a:r>
              <a:rPr lang="en-US" sz="4400" b="1" baseline="30000" dirty="0">
                <a:solidFill>
                  <a:schemeClr val="bg1"/>
                </a:solidFill>
              </a:rPr>
              <a:t>71 </a:t>
            </a:r>
            <a:r>
              <a:rPr lang="en-US" sz="4400" dirty="0">
                <a:solidFill>
                  <a:schemeClr val="bg1"/>
                </a:solidFill>
              </a:rPr>
              <a:t>that we should be saved from our enemies</a:t>
            </a:r>
            <a:r>
              <a:rPr lang="en-US" sz="4400" dirty="0" smtClean="0">
                <a:solidFill>
                  <a:schemeClr val="bg1"/>
                </a:solidFill>
              </a:rPr>
              <a:t/>
            </a:r>
            <a:br>
              <a:rPr lang="en-US" sz="4400" dirty="0" smtClean="0">
                <a:solidFill>
                  <a:schemeClr val="bg1"/>
                </a:solidFill>
              </a:rPr>
            </a:br>
            <a:r>
              <a:rPr lang="en-US" sz="4400" dirty="0">
                <a:solidFill>
                  <a:schemeClr val="bg1"/>
                </a:solidFill>
              </a:rPr>
              <a:t>    and from the hand of all who hate us;</a:t>
            </a:r>
            <a:r>
              <a:rPr lang="en-US" sz="4400" dirty="0" smtClean="0">
                <a:solidFill>
                  <a:schemeClr val="bg1"/>
                </a:solidFill>
              </a:rPr>
              <a:t/>
            </a:r>
            <a:br>
              <a:rPr lang="en-US" sz="4400" dirty="0" smtClean="0">
                <a:solidFill>
                  <a:schemeClr val="bg1"/>
                </a:solidFill>
              </a:rPr>
            </a:br>
            <a:r>
              <a:rPr lang="en-US" sz="4400" b="1" baseline="30000" dirty="0">
                <a:solidFill>
                  <a:schemeClr val="bg1"/>
                </a:solidFill>
              </a:rPr>
              <a:t>72 </a:t>
            </a:r>
            <a:r>
              <a:rPr lang="en-US" sz="4400" dirty="0">
                <a:solidFill>
                  <a:schemeClr val="bg1"/>
                </a:solidFill>
              </a:rPr>
              <a:t>to show the mercy promised to our fathers</a:t>
            </a:r>
            <a:r>
              <a:rPr lang="en-US" sz="4400" dirty="0" smtClean="0">
                <a:solidFill>
                  <a:schemeClr val="bg1"/>
                </a:solidFill>
              </a:rPr>
              <a:t/>
            </a:r>
            <a:br>
              <a:rPr lang="en-US" sz="4400" dirty="0" smtClean="0">
                <a:solidFill>
                  <a:schemeClr val="bg1"/>
                </a:solidFill>
              </a:rPr>
            </a:br>
            <a:r>
              <a:rPr lang="en-US" sz="4400" dirty="0">
                <a:solidFill>
                  <a:schemeClr val="bg1"/>
                </a:solidFill>
              </a:rPr>
              <a:t>    and to remember his holy covenant,</a:t>
            </a:r>
            <a:r>
              <a:rPr lang="en-US" sz="4400" dirty="0" smtClean="0">
                <a:solidFill>
                  <a:schemeClr val="bg1"/>
                </a:solidFill>
              </a:rPr>
              <a:t/>
            </a:r>
            <a:br>
              <a:rPr lang="en-US" sz="4400" dirty="0" smtClean="0">
                <a:solidFill>
                  <a:schemeClr val="bg1"/>
                </a:solidFill>
              </a:rPr>
            </a:br>
            <a:r>
              <a:rPr lang="en-US" sz="4400" b="1" baseline="30000" dirty="0">
                <a:solidFill>
                  <a:schemeClr val="bg1"/>
                </a:solidFill>
              </a:rPr>
              <a:t>73 </a:t>
            </a:r>
            <a:r>
              <a:rPr lang="en-US" sz="4400" dirty="0">
                <a:solidFill>
                  <a:schemeClr val="bg1"/>
                </a:solidFill>
              </a:rPr>
              <a:t>the oath that he swore to our father Abraham, to grant us</a:t>
            </a:r>
            <a:r>
              <a:rPr lang="en-US" sz="4400" dirty="0" smtClean="0">
                <a:solidFill>
                  <a:schemeClr val="bg1"/>
                </a:solidFill>
              </a:rPr>
              <a:t/>
            </a:r>
            <a:br>
              <a:rPr lang="en-US" sz="4400" dirty="0" smtClean="0">
                <a:solidFill>
                  <a:schemeClr val="bg1"/>
                </a:solidFill>
              </a:rPr>
            </a:br>
            <a:r>
              <a:rPr lang="en-US" sz="4400" b="1" baseline="30000" dirty="0">
                <a:solidFill>
                  <a:schemeClr val="bg1"/>
                </a:solidFill>
              </a:rPr>
              <a:t>74 </a:t>
            </a:r>
            <a:r>
              <a:rPr lang="en-US" sz="4400" dirty="0">
                <a:solidFill>
                  <a:schemeClr val="bg1"/>
                </a:solidFill>
              </a:rPr>
              <a:t>    that we, being delivered from the hand of our enemies,</a:t>
            </a:r>
            <a:r>
              <a:rPr lang="en-US" sz="4400" dirty="0" smtClean="0">
                <a:solidFill>
                  <a:schemeClr val="bg1"/>
                </a:solidFill>
              </a:rPr>
              <a:t/>
            </a:r>
            <a:br>
              <a:rPr lang="en-US" sz="4400" dirty="0" smtClean="0">
                <a:solidFill>
                  <a:schemeClr val="bg1"/>
                </a:solidFill>
              </a:rPr>
            </a:br>
            <a:r>
              <a:rPr lang="en-US" sz="4400" dirty="0">
                <a:solidFill>
                  <a:schemeClr val="bg1"/>
                </a:solidFill>
              </a:rPr>
              <a:t>might serve him without fear,</a:t>
            </a:r>
            <a:r>
              <a:rPr lang="en-US" sz="4400" dirty="0" smtClean="0">
                <a:solidFill>
                  <a:schemeClr val="bg1"/>
                </a:solidFill>
              </a:rPr>
              <a:t/>
            </a:r>
            <a:br>
              <a:rPr lang="en-US" sz="4400" dirty="0" smtClean="0">
                <a:solidFill>
                  <a:schemeClr val="bg1"/>
                </a:solidFill>
              </a:rPr>
            </a:br>
            <a:r>
              <a:rPr lang="en-US" sz="4400" dirty="0">
                <a:solidFill>
                  <a:schemeClr val="bg1"/>
                </a:solidFill>
              </a:rPr>
              <a:t/>
            </a:r>
            <a:br>
              <a:rPr lang="en-US" sz="4400" dirty="0">
                <a:solidFill>
                  <a:schemeClr val="bg1"/>
                </a:solidFill>
              </a:rPr>
            </a:br>
            <a:endParaRPr lang="en-US" sz="4400" dirty="0">
              <a:solidFill>
                <a:schemeClr val="bg1"/>
              </a:solidFill>
            </a:endParaRPr>
          </a:p>
        </p:txBody>
      </p:sp>
    </p:spTree>
    <p:extLst>
      <p:ext uri="{BB962C8B-B14F-4D97-AF65-F5344CB8AC3E}">
        <p14:creationId xmlns:p14="http://schemas.microsoft.com/office/powerpoint/2010/main" val="69264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690688"/>
            <a:ext cx="11765280" cy="4852351"/>
          </a:xfrm>
        </p:spPr>
        <p:txBody>
          <a:bodyPr>
            <a:noAutofit/>
          </a:bodyPr>
          <a:lstStyle/>
          <a:p>
            <a:pPr marL="0" indent="0">
              <a:buNone/>
            </a:pPr>
            <a:r>
              <a:rPr lang="en-US" sz="4400" b="1" baseline="30000" dirty="0">
                <a:solidFill>
                  <a:schemeClr val="bg1"/>
                </a:solidFill>
              </a:rPr>
              <a:t>75 </a:t>
            </a:r>
            <a:r>
              <a:rPr lang="en-US" sz="4400" dirty="0">
                <a:solidFill>
                  <a:schemeClr val="bg1"/>
                </a:solidFill>
              </a:rPr>
              <a:t>    in holiness and righteousness before him all our days.</a:t>
            </a:r>
            <a:r>
              <a:rPr lang="en-US" sz="4400" dirty="0" smtClean="0">
                <a:solidFill>
                  <a:schemeClr val="bg1"/>
                </a:solidFill>
              </a:rPr>
              <a:t/>
            </a:r>
            <a:br>
              <a:rPr lang="en-US" sz="4400" dirty="0" smtClean="0">
                <a:solidFill>
                  <a:schemeClr val="bg1"/>
                </a:solidFill>
              </a:rPr>
            </a:br>
            <a:r>
              <a:rPr lang="en-US" sz="4400" b="1" baseline="30000" dirty="0">
                <a:solidFill>
                  <a:schemeClr val="bg1"/>
                </a:solidFill>
              </a:rPr>
              <a:t>76 </a:t>
            </a:r>
            <a:r>
              <a:rPr lang="en-US" sz="4400" dirty="0">
                <a:solidFill>
                  <a:schemeClr val="bg1"/>
                </a:solidFill>
              </a:rPr>
              <a:t>And you, child, will be called the prophet of the Most High;</a:t>
            </a:r>
            <a:r>
              <a:rPr lang="en-US" sz="4400" dirty="0" smtClean="0">
                <a:solidFill>
                  <a:schemeClr val="bg1"/>
                </a:solidFill>
              </a:rPr>
              <a:t/>
            </a:r>
            <a:br>
              <a:rPr lang="en-US" sz="4400" dirty="0" smtClean="0">
                <a:solidFill>
                  <a:schemeClr val="bg1"/>
                </a:solidFill>
              </a:rPr>
            </a:br>
            <a:r>
              <a:rPr lang="en-US" sz="4400" dirty="0">
                <a:solidFill>
                  <a:schemeClr val="bg1"/>
                </a:solidFill>
              </a:rPr>
              <a:t>    for you will go before the Lord to prepare his ways,</a:t>
            </a:r>
            <a:r>
              <a:rPr lang="en-US" sz="4400" dirty="0" smtClean="0">
                <a:solidFill>
                  <a:schemeClr val="bg1"/>
                </a:solidFill>
              </a:rPr>
              <a:t/>
            </a:r>
            <a:br>
              <a:rPr lang="en-US" sz="4400" dirty="0" smtClean="0">
                <a:solidFill>
                  <a:schemeClr val="bg1"/>
                </a:solidFill>
              </a:rPr>
            </a:br>
            <a:r>
              <a:rPr lang="en-US" sz="4400" b="1" baseline="30000" dirty="0">
                <a:solidFill>
                  <a:schemeClr val="bg1"/>
                </a:solidFill>
              </a:rPr>
              <a:t>77 </a:t>
            </a:r>
            <a:r>
              <a:rPr lang="en-US" sz="4400" dirty="0">
                <a:solidFill>
                  <a:schemeClr val="bg1"/>
                </a:solidFill>
              </a:rPr>
              <a:t>to give knowledge of salvation to his people</a:t>
            </a:r>
            <a:r>
              <a:rPr lang="en-US" sz="4400" dirty="0" smtClean="0">
                <a:solidFill>
                  <a:schemeClr val="bg1"/>
                </a:solidFill>
              </a:rPr>
              <a:t/>
            </a:r>
            <a:br>
              <a:rPr lang="en-US" sz="4400" dirty="0" smtClean="0">
                <a:solidFill>
                  <a:schemeClr val="bg1"/>
                </a:solidFill>
              </a:rPr>
            </a:br>
            <a:r>
              <a:rPr lang="en-US" sz="4400" dirty="0">
                <a:solidFill>
                  <a:schemeClr val="bg1"/>
                </a:solidFill>
              </a:rPr>
              <a:t>    in the forgiveness of their sins,</a:t>
            </a:r>
            <a:endParaRPr lang="en-US" sz="4400" dirty="0">
              <a:solidFill>
                <a:schemeClr val="bg1"/>
              </a:solidFill>
            </a:endParaRPr>
          </a:p>
        </p:txBody>
      </p:sp>
    </p:spTree>
    <p:extLst>
      <p:ext uri="{BB962C8B-B14F-4D97-AF65-F5344CB8AC3E}">
        <p14:creationId xmlns:p14="http://schemas.microsoft.com/office/powerpoint/2010/main" val="190819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690688"/>
            <a:ext cx="11765280" cy="4852351"/>
          </a:xfrm>
        </p:spPr>
        <p:txBody>
          <a:bodyPr>
            <a:noAutofit/>
          </a:bodyPr>
          <a:lstStyle/>
          <a:p>
            <a:pPr marL="0" indent="0">
              <a:buNone/>
            </a:pPr>
            <a:r>
              <a:rPr lang="en-US" sz="4400" b="1" baseline="30000" dirty="0">
                <a:solidFill>
                  <a:schemeClr val="bg1"/>
                </a:solidFill>
              </a:rPr>
              <a:t>78 </a:t>
            </a:r>
            <a:r>
              <a:rPr lang="en-US" sz="4400" dirty="0">
                <a:solidFill>
                  <a:schemeClr val="bg1"/>
                </a:solidFill>
              </a:rPr>
              <a:t>because of the tender mercy of our God,</a:t>
            </a:r>
            <a:r>
              <a:rPr lang="en-US" sz="4400" dirty="0" smtClean="0">
                <a:solidFill>
                  <a:schemeClr val="bg1"/>
                </a:solidFill>
              </a:rPr>
              <a:t/>
            </a:r>
            <a:br>
              <a:rPr lang="en-US" sz="4400" dirty="0" smtClean="0">
                <a:solidFill>
                  <a:schemeClr val="bg1"/>
                </a:solidFill>
              </a:rPr>
            </a:br>
            <a:r>
              <a:rPr lang="en-US" sz="4400" dirty="0">
                <a:solidFill>
                  <a:schemeClr val="bg1"/>
                </a:solidFill>
              </a:rPr>
              <a:t>    whereby the sunrise shall visit us from on high</a:t>
            </a:r>
            <a:r>
              <a:rPr lang="en-US" sz="4400" dirty="0" smtClean="0">
                <a:solidFill>
                  <a:schemeClr val="bg1"/>
                </a:solidFill>
              </a:rPr>
              <a:t/>
            </a:r>
            <a:br>
              <a:rPr lang="en-US" sz="4400" dirty="0" smtClean="0">
                <a:solidFill>
                  <a:schemeClr val="bg1"/>
                </a:solidFill>
              </a:rPr>
            </a:br>
            <a:r>
              <a:rPr lang="en-US" sz="4400" b="1" baseline="30000" dirty="0">
                <a:solidFill>
                  <a:schemeClr val="bg1"/>
                </a:solidFill>
              </a:rPr>
              <a:t>79 </a:t>
            </a:r>
            <a:r>
              <a:rPr lang="en-US" sz="4400" dirty="0">
                <a:solidFill>
                  <a:schemeClr val="bg1"/>
                </a:solidFill>
              </a:rPr>
              <a:t>to give light to those who sit in darkness and in the shadow of death,</a:t>
            </a:r>
            <a:r>
              <a:rPr lang="en-US" sz="4400" dirty="0" smtClean="0">
                <a:solidFill>
                  <a:schemeClr val="bg1"/>
                </a:solidFill>
              </a:rPr>
              <a:t/>
            </a:r>
            <a:br>
              <a:rPr lang="en-US" sz="4400" dirty="0" smtClean="0">
                <a:solidFill>
                  <a:schemeClr val="bg1"/>
                </a:solidFill>
              </a:rPr>
            </a:br>
            <a:r>
              <a:rPr lang="en-US" sz="4400" dirty="0">
                <a:solidFill>
                  <a:schemeClr val="bg1"/>
                </a:solidFill>
              </a:rPr>
              <a:t>    to guide our feet into the way of peace.”</a:t>
            </a:r>
            <a:endParaRPr lang="en-US" sz="4400" dirty="0">
              <a:solidFill>
                <a:schemeClr val="bg1"/>
              </a:solidFill>
            </a:endParaRPr>
          </a:p>
        </p:txBody>
      </p:sp>
    </p:spTree>
    <p:extLst>
      <p:ext uri="{BB962C8B-B14F-4D97-AF65-F5344CB8AC3E}">
        <p14:creationId xmlns:p14="http://schemas.microsoft.com/office/powerpoint/2010/main" val="901898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31556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normAutofit/>
          </a:bodyPr>
          <a:lstStyle/>
          <a:p>
            <a:r>
              <a:rPr lang="en-US" sz="8000" b="1" dirty="0" smtClean="0">
                <a:solidFill>
                  <a:schemeClr val="bg1"/>
                </a:solidFill>
              </a:rPr>
              <a:t>Jesus’ Visit Was</a:t>
            </a:r>
            <a:r>
              <a:rPr lang="is-IS" sz="8000" b="1" dirty="0" smtClean="0">
                <a:solidFill>
                  <a:schemeClr val="bg1"/>
                </a:solidFill>
              </a:rPr>
              <a:t>…</a:t>
            </a:r>
            <a:endParaRPr lang="en-US" sz="8000" b="1" dirty="0">
              <a:solidFill>
                <a:schemeClr val="bg1"/>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6000" i="1" dirty="0" smtClean="0">
                <a:solidFill>
                  <a:schemeClr val="bg1"/>
                </a:solidFill>
              </a:rPr>
              <a:t>A Spiritual Visit</a:t>
            </a:r>
          </a:p>
        </p:txBody>
      </p:sp>
    </p:spTree>
    <p:extLst>
      <p:ext uri="{BB962C8B-B14F-4D97-AF65-F5344CB8AC3E}">
        <p14:creationId xmlns:p14="http://schemas.microsoft.com/office/powerpoint/2010/main" val="90805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normAutofit/>
          </a:bodyPr>
          <a:lstStyle/>
          <a:p>
            <a:r>
              <a:rPr lang="en-US" sz="8000" b="1" dirty="0" smtClean="0">
                <a:solidFill>
                  <a:schemeClr val="bg1"/>
                </a:solidFill>
              </a:rPr>
              <a:t>Jesus’ Visit Was</a:t>
            </a:r>
            <a:r>
              <a:rPr lang="is-IS" sz="8000" b="1" dirty="0" smtClean="0">
                <a:solidFill>
                  <a:schemeClr val="bg1"/>
                </a:solidFill>
              </a:rPr>
              <a:t>…</a:t>
            </a:r>
            <a:endParaRPr lang="en-US" sz="8000" b="1" dirty="0">
              <a:solidFill>
                <a:schemeClr val="bg1"/>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6000" i="1" dirty="0" smtClean="0">
                <a:solidFill>
                  <a:schemeClr val="bg1"/>
                </a:solidFill>
              </a:rPr>
              <a:t>A Spiritual Visit</a:t>
            </a:r>
          </a:p>
          <a:p>
            <a:pPr marL="514350" indent="-514350">
              <a:buFont typeface="+mj-lt"/>
              <a:buAutoNum type="arabicPeriod"/>
            </a:pPr>
            <a:r>
              <a:rPr lang="en-US" sz="6000" i="1" dirty="0" smtClean="0">
                <a:solidFill>
                  <a:schemeClr val="bg1"/>
                </a:solidFill>
              </a:rPr>
              <a:t>A Long Awaited Visit</a:t>
            </a:r>
          </a:p>
        </p:txBody>
      </p:sp>
    </p:spTree>
    <p:extLst>
      <p:ext uri="{BB962C8B-B14F-4D97-AF65-F5344CB8AC3E}">
        <p14:creationId xmlns:p14="http://schemas.microsoft.com/office/powerpoint/2010/main" val="843152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normAutofit/>
          </a:bodyPr>
          <a:lstStyle/>
          <a:p>
            <a:r>
              <a:rPr lang="en-US" sz="8000" b="1" dirty="0" smtClean="0">
                <a:solidFill>
                  <a:schemeClr val="bg1"/>
                </a:solidFill>
              </a:rPr>
              <a:t>Jesus’ Visit Was</a:t>
            </a:r>
            <a:r>
              <a:rPr lang="is-IS" sz="8000" b="1" dirty="0" smtClean="0">
                <a:solidFill>
                  <a:schemeClr val="bg1"/>
                </a:solidFill>
              </a:rPr>
              <a:t>…</a:t>
            </a:r>
            <a:endParaRPr lang="en-US" sz="8000" b="1" dirty="0">
              <a:solidFill>
                <a:schemeClr val="bg1"/>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6000" i="1" dirty="0" smtClean="0">
                <a:solidFill>
                  <a:schemeClr val="bg1"/>
                </a:solidFill>
              </a:rPr>
              <a:t>A Spiritual Visit</a:t>
            </a:r>
          </a:p>
          <a:p>
            <a:pPr marL="514350" indent="-514350">
              <a:buFont typeface="+mj-lt"/>
              <a:buAutoNum type="arabicPeriod"/>
            </a:pPr>
            <a:r>
              <a:rPr lang="en-US" sz="6000" i="1" dirty="0" smtClean="0">
                <a:solidFill>
                  <a:schemeClr val="bg1"/>
                </a:solidFill>
              </a:rPr>
              <a:t>A Long Awaited Visit</a:t>
            </a:r>
          </a:p>
          <a:p>
            <a:pPr marL="514350" indent="-514350">
              <a:buFont typeface="+mj-lt"/>
              <a:buAutoNum type="arabicPeriod"/>
            </a:pPr>
            <a:r>
              <a:rPr lang="en-US" sz="6000" i="1" dirty="0" smtClean="0">
                <a:solidFill>
                  <a:schemeClr val="bg1"/>
                </a:solidFill>
              </a:rPr>
              <a:t>An Effectual Visit</a:t>
            </a:r>
            <a:endParaRPr lang="en-US" sz="6000" i="1" dirty="0">
              <a:solidFill>
                <a:schemeClr val="bg1"/>
              </a:solidFill>
            </a:endParaRPr>
          </a:p>
        </p:txBody>
      </p:sp>
    </p:spTree>
    <p:extLst>
      <p:ext uri="{BB962C8B-B14F-4D97-AF65-F5344CB8AC3E}">
        <p14:creationId xmlns:p14="http://schemas.microsoft.com/office/powerpoint/2010/main" val="1768830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normAutofit/>
          </a:bodyPr>
          <a:lstStyle/>
          <a:p>
            <a:endParaRPr lang="en-US" sz="8000" b="1" dirty="0">
              <a:solidFill>
                <a:schemeClr val="bg1"/>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endParaRPr lang="en-US" sz="6000" i="1" dirty="0">
              <a:solidFill>
                <a:schemeClr val="bg1"/>
              </a:solidFill>
            </a:endParaRPr>
          </a:p>
        </p:txBody>
      </p:sp>
    </p:spTree>
    <p:extLst>
      <p:ext uri="{BB962C8B-B14F-4D97-AF65-F5344CB8AC3E}">
        <p14:creationId xmlns:p14="http://schemas.microsoft.com/office/powerpoint/2010/main" val="1112558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22363"/>
            <a:ext cx="12192000" cy="2387600"/>
          </a:xfrm>
        </p:spPr>
        <p:txBody>
          <a:bodyPr>
            <a:noAutofit/>
          </a:bodyPr>
          <a:lstStyle/>
          <a:p>
            <a:r>
              <a:rPr lang="en-US" sz="11500" b="1" dirty="0" smtClean="0">
                <a:solidFill>
                  <a:schemeClr val="bg1"/>
                </a:solidFill>
              </a:rPr>
              <a:t>A Welcomed Visit</a:t>
            </a:r>
            <a:endParaRPr lang="en-US" sz="11500" b="1" dirty="0">
              <a:solidFill>
                <a:schemeClr val="bg1"/>
              </a:solidFill>
            </a:endParaRPr>
          </a:p>
        </p:txBody>
      </p:sp>
      <p:sp>
        <p:nvSpPr>
          <p:cNvPr id="3" name="Subtitle 2"/>
          <p:cNvSpPr>
            <a:spLocks noGrp="1"/>
          </p:cNvSpPr>
          <p:nvPr>
            <p:ph type="subTitle" idx="1"/>
          </p:nvPr>
        </p:nvSpPr>
        <p:spPr/>
        <p:txBody>
          <a:bodyPr>
            <a:normAutofit/>
          </a:bodyPr>
          <a:lstStyle/>
          <a:p>
            <a:r>
              <a:rPr lang="en-US" sz="6000" dirty="0" smtClean="0">
                <a:solidFill>
                  <a:schemeClr val="bg1"/>
                </a:solidFill>
              </a:rPr>
              <a:t>Luke 1:67-79</a:t>
            </a:r>
            <a:endParaRPr lang="en-US" sz="6000" dirty="0">
              <a:solidFill>
                <a:schemeClr val="bg1"/>
              </a:solidFill>
            </a:endParaRPr>
          </a:p>
        </p:txBody>
      </p:sp>
    </p:spTree>
    <p:extLst>
      <p:ext uri="{BB962C8B-B14F-4D97-AF65-F5344CB8AC3E}">
        <p14:creationId xmlns:p14="http://schemas.microsoft.com/office/powerpoint/2010/main" val="670974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690688"/>
            <a:ext cx="11765280" cy="4852351"/>
          </a:xfrm>
        </p:spPr>
        <p:txBody>
          <a:bodyPr>
            <a:noAutofit/>
          </a:bodyPr>
          <a:lstStyle/>
          <a:p>
            <a:pPr marL="0" indent="0">
              <a:buNone/>
            </a:pPr>
            <a:r>
              <a:rPr lang="en-US" sz="4400" baseline="30000" dirty="0">
                <a:solidFill>
                  <a:schemeClr val="bg1"/>
                </a:solidFill>
              </a:rPr>
              <a:t>5 </a:t>
            </a:r>
            <a:r>
              <a:rPr lang="en-US" sz="4400" dirty="0">
                <a:solidFill>
                  <a:schemeClr val="bg1"/>
                </a:solidFill>
              </a:rPr>
              <a:t>In the days of Herod, king of Judea, there was a priest named Zechariah, of the division of </a:t>
            </a:r>
            <a:r>
              <a:rPr lang="en-US" sz="4400" dirty="0" err="1">
                <a:solidFill>
                  <a:schemeClr val="bg1"/>
                </a:solidFill>
              </a:rPr>
              <a:t>Abijah</a:t>
            </a:r>
            <a:r>
              <a:rPr lang="en-US" sz="4400" dirty="0">
                <a:solidFill>
                  <a:schemeClr val="bg1"/>
                </a:solidFill>
              </a:rPr>
              <a:t>. And he had a wife from the daughters of Aaron, and her name was Elizabeth. </a:t>
            </a:r>
            <a:r>
              <a:rPr lang="en-US" sz="4400" baseline="30000" dirty="0">
                <a:solidFill>
                  <a:schemeClr val="bg1"/>
                </a:solidFill>
              </a:rPr>
              <a:t>6 </a:t>
            </a:r>
            <a:r>
              <a:rPr lang="en-US" sz="4400" dirty="0">
                <a:solidFill>
                  <a:schemeClr val="bg1"/>
                </a:solidFill>
              </a:rPr>
              <a:t>And they were both righteous before God, walking blamelessly in all the commandments and statutes of the Lord. </a:t>
            </a:r>
            <a:r>
              <a:rPr lang="en-US" sz="4400" baseline="30000" dirty="0">
                <a:solidFill>
                  <a:schemeClr val="bg1"/>
                </a:solidFill>
              </a:rPr>
              <a:t>7 </a:t>
            </a:r>
            <a:r>
              <a:rPr lang="en-US" sz="4400" dirty="0">
                <a:solidFill>
                  <a:schemeClr val="bg1"/>
                </a:solidFill>
              </a:rPr>
              <a:t>But they had no child, because Elizabeth was barren, and both were advanced in years.</a:t>
            </a:r>
          </a:p>
        </p:txBody>
      </p:sp>
    </p:spTree>
    <p:extLst>
      <p:ext uri="{BB962C8B-B14F-4D97-AF65-F5344CB8AC3E}">
        <p14:creationId xmlns:p14="http://schemas.microsoft.com/office/powerpoint/2010/main" val="48115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402080"/>
            <a:ext cx="11765280" cy="5140959"/>
          </a:xfrm>
        </p:spPr>
        <p:txBody>
          <a:bodyPr>
            <a:noAutofit/>
          </a:bodyPr>
          <a:lstStyle/>
          <a:p>
            <a:pPr marL="0" indent="0">
              <a:buNone/>
            </a:pPr>
            <a:r>
              <a:rPr lang="en-US" sz="4400" b="1" baseline="30000" dirty="0">
                <a:solidFill>
                  <a:schemeClr val="bg1"/>
                </a:solidFill>
              </a:rPr>
              <a:t>8 </a:t>
            </a:r>
            <a:r>
              <a:rPr lang="en-US" sz="4400" dirty="0">
                <a:solidFill>
                  <a:schemeClr val="bg1"/>
                </a:solidFill>
              </a:rPr>
              <a:t>Now while he was serving as priest before God when his division was on duty, </a:t>
            </a:r>
            <a:r>
              <a:rPr lang="en-US" sz="4400" b="1" baseline="30000" dirty="0">
                <a:solidFill>
                  <a:schemeClr val="bg1"/>
                </a:solidFill>
              </a:rPr>
              <a:t>9 </a:t>
            </a:r>
            <a:r>
              <a:rPr lang="en-US" sz="4400" dirty="0">
                <a:solidFill>
                  <a:schemeClr val="bg1"/>
                </a:solidFill>
              </a:rPr>
              <a:t>according to the custom of the priesthood, he was chosen by lot to enter the temple of the Lord and burn incense. </a:t>
            </a:r>
            <a:r>
              <a:rPr lang="en-US" sz="4400" b="1" baseline="30000" dirty="0">
                <a:solidFill>
                  <a:schemeClr val="bg1"/>
                </a:solidFill>
              </a:rPr>
              <a:t>10 </a:t>
            </a:r>
            <a:r>
              <a:rPr lang="en-US" sz="4400" dirty="0">
                <a:solidFill>
                  <a:schemeClr val="bg1"/>
                </a:solidFill>
              </a:rPr>
              <a:t>And the whole multitude of the people were praying outside at the hour of incense. </a:t>
            </a:r>
            <a:r>
              <a:rPr lang="en-US" sz="4400" b="1" baseline="30000" dirty="0">
                <a:solidFill>
                  <a:schemeClr val="bg1"/>
                </a:solidFill>
              </a:rPr>
              <a:t>11 </a:t>
            </a:r>
            <a:r>
              <a:rPr lang="en-US" sz="4400" dirty="0">
                <a:solidFill>
                  <a:schemeClr val="bg1"/>
                </a:solidFill>
              </a:rPr>
              <a:t>And there appeared to him an angel of the Lord standing on the right side of the altar of incense. </a:t>
            </a:r>
          </a:p>
        </p:txBody>
      </p:sp>
    </p:spTree>
    <p:extLst>
      <p:ext uri="{BB962C8B-B14F-4D97-AF65-F5344CB8AC3E}">
        <p14:creationId xmlns:p14="http://schemas.microsoft.com/office/powerpoint/2010/main" val="1493918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690688"/>
            <a:ext cx="11765280" cy="4852351"/>
          </a:xfrm>
        </p:spPr>
        <p:txBody>
          <a:bodyPr>
            <a:noAutofit/>
          </a:bodyPr>
          <a:lstStyle/>
          <a:p>
            <a:pPr marL="0" indent="0">
              <a:buNone/>
            </a:pPr>
            <a:r>
              <a:rPr lang="en-US" sz="4400" b="1" baseline="30000" dirty="0">
                <a:solidFill>
                  <a:schemeClr val="bg1"/>
                </a:solidFill>
              </a:rPr>
              <a:t>12 </a:t>
            </a:r>
            <a:r>
              <a:rPr lang="en-US" sz="4400" dirty="0">
                <a:solidFill>
                  <a:schemeClr val="bg1"/>
                </a:solidFill>
              </a:rPr>
              <a:t>And Zechariah was troubled when he saw him, and fear fell upon him.</a:t>
            </a:r>
            <a:r>
              <a:rPr lang="en-US" sz="4400" b="1" baseline="30000" dirty="0">
                <a:solidFill>
                  <a:schemeClr val="bg1"/>
                </a:solidFill>
              </a:rPr>
              <a:t>13 </a:t>
            </a:r>
            <a:r>
              <a:rPr lang="en-US" sz="4400" dirty="0">
                <a:solidFill>
                  <a:schemeClr val="bg1"/>
                </a:solidFill>
              </a:rPr>
              <a:t>But the angel said to him, “Do not be afraid, Zechariah, for your prayer has been heard, and your wife Elizabeth will bear you a son, and you shall call his name John.</a:t>
            </a:r>
          </a:p>
        </p:txBody>
      </p:sp>
    </p:spTree>
    <p:extLst>
      <p:ext uri="{BB962C8B-B14F-4D97-AF65-F5344CB8AC3E}">
        <p14:creationId xmlns:p14="http://schemas.microsoft.com/office/powerpoint/2010/main" val="2060509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422400"/>
            <a:ext cx="11765280" cy="5120639"/>
          </a:xfrm>
        </p:spPr>
        <p:txBody>
          <a:bodyPr>
            <a:noAutofit/>
          </a:bodyPr>
          <a:lstStyle/>
          <a:p>
            <a:pPr marL="0" indent="0">
              <a:buNone/>
            </a:pPr>
            <a:r>
              <a:rPr lang="en-US" sz="4400" b="1" baseline="30000" dirty="0">
                <a:solidFill>
                  <a:schemeClr val="bg1"/>
                </a:solidFill>
              </a:rPr>
              <a:t>18 </a:t>
            </a:r>
            <a:r>
              <a:rPr lang="en-US" sz="4400" dirty="0">
                <a:solidFill>
                  <a:schemeClr val="bg1"/>
                </a:solidFill>
              </a:rPr>
              <a:t>And Zechariah said to the angel, “How shall I know this? For I am an old man, and my wife is advanced in years.” </a:t>
            </a:r>
            <a:r>
              <a:rPr lang="en-US" sz="4400" b="1" baseline="30000" dirty="0">
                <a:solidFill>
                  <a:schemeClr val="bg1"/>
                </a:solidFill>
              </a:rPr>
              <a:t>19 </a:t>
            </a:r>
            <a:r>
              <a:rPr lang="en-US" sz="4400" dirty="0">
                <a:solidFill>
                  <a:schemeClr val="bg1"/>
                </a:solidFill>
              </a:rPr>
              <a:t>And the angel answered him, “I am Gabriel. I stand in the presence of God, and I was sent to speak to you and to bring you this good news. </a:t>
            </a:r>
            <a:r>
              <a:rPr lang="en-US" sz="4400" b="1" baseline="30000" dirty="0">
                <a:solidFill>
                  <a:schemeClr val="bg1"/>
                </a:solidFill>
              </a:rPr>
              <a:t>20 </a:t>
            </a:r>
            <a:r>
              <a:rPr lang="en-US" sz="4400" dirty="0">
                <a:solidFill>
                  <a:schemeClr val="bg1"/>
                </a:solidFill>
              </a:rPr>
              <a:t>And behold, you will be silent and unable to speak until the day that these things take place, because you did not believe my words, which will be fulfilled in their time.” </a:t>
            </a:r>
          </a:p>
        </p:txBody>
      </p:sp>
    </p:spTree>
    <p:extLst>
      <p:ext uri="{BB962C8B-B14F-4D97-AF65-F5344CB8AC3E}">
        <p14:creationId xmlns:p14="http://schemas.microsoft.com/office/powerpoint/2010/main" val="655505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690688"/>
            <a:ext cx="11765280" cy="4852351"/>
          </a:xfrm>
        </p:spPr>
        <p:txBody>
          <a:bodyPr>
            <a:noAutofit/>
          </a:bodyPr>
          <a:lstStyle/>
          <a:p>
            <a:pPr marL="0" indent="0">
              <a:buNone/>
            </a:pPr>
            <a:r>
              <a:rPr lang="en-US" sz="4400" b="1" baseline="30000" dirty="0">
                <a:solidFill>
                  <a:schemeClr val="bg1"/>
                </a:solidFill>
              </a:rPr>
              <a:t>21 </a:t>
            </a:r>
            <a:r>
              <a:rPr lang="en-US" sz="4400" dirty="0">
                <a:solidFill>
                  <a:schemeClr val="bg1"/>
                </a:solidFill>
              </a:rPr>
              <a:t>And the people were waiting for Zechariah, and they were wondering at his delay in the temple. </a:t>
            </a:r>
            <a:r>
              <a:rPr lang="en-US" sz="4400" b="1" baseline="30000" dirty="0">
                <a:solidFill>
                  <a:schemeClr val="bg1"/>
                </a:solidFill>
              </a:rPr>
              <a:t>22 </a:t>
            </a:r>
            <a:r>
              <a:rPr lang="en-US" sz="4400" dirty="0">
                <a:solidFill>
                  <a:schemeClr val="bg1"/>
                </a:solidFill>
              </a:rPr>
              <a:t>And when he came out, he was unable to speak to them, and they realized that he had seen a vision in the temple. And he kept making signs to them and remained mute. </a:t>
            </a:r>
            <a:r>
              <a:rPr lang="en-US" sz="4400" b="1" baseline="30000" dirty="0">
                <a:solidFill>
                  <a:schemeClr val="bg1"/>
                </a:solidFill>
              </a:rPr>
              <a:t>23 </a:t>
            </a:r>
            <a:r>
              <a:rPr lang="en-US" sz="4400" dirty="0">
                <a:solidFill>
                  <a:schemeClr val="bg1"/>
                </a:solidFill>
              </a:rPr>
              <a:t>And when his time of service was ended, he went to his home.</a:t>
            </a:r>
          </a:p>
        </p:txBody>
      </p:sp>
    </p:spTree>
    <p:extLst>
      <p:ext uri="{BB962C8B-B14F-4D97-AF65-F5344CB8AC3E}">
        <p14:creationId xmlns:p14="http://schemas.microsoft.com/office/powerpoint/2010/main" val="483526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361440"/>
            <a:ext cx="11765280" cy="5181599"/>
          </a:xfrm>
        </p:spPr>
        <p:txBody>
          <a:bodyPr>
            <a:noAutofit/>
          </a:bodyPr>
          <a:lstStyle/>
          <a:p>
            <a:pPr marL="0" indent="0">
              <a:buNone/>
            </a:pPr>
            <a:r>
              <a:rPr lang="en-US" sz="4400" b="1" baseline="30000" dirty="0">
                <a:solidFill>
                  <a:schemeClr val="bg1"/>
                </a:solidFill>
              </a:rPr>
              <a:t>57 </a:t>
            </a:r>
            <a:r>
              <a:rPr lang="en-US" sz="4400" dirty="0">
                <a:solidFill>
                  <a:schemeClr val="bg1"/>
                </a:solidFill>
              </a:rPr>
              <a:t>Now the time came for Elizabeth to give birth, and she bore a son. </a:t>
            </a:r>
            <a:r>
              <a:rPr lang="en-US" sz="4400" b="1" baseline="30000" dirty="0">
                <a:solidFill>
                  <a:schemeClr val="bg1"/>
                </a:solidFill>
              </a:rPr>
              <a:t>58 </a:t>
            </a:r>
            <a:r>
              <a:rPr lang="en-US" sz="4400" dirty="0">
                <a:solidFill>
                  <a:schemeClr val="bg1"/>
                </a:solidFill>
              </a:rPr>
              <a:t>And her neighbors and relatives heard that the Lord had shown great mercy to her, and they rejoiced with her.</a:t>
            </a:r>
            <a:r>
              <a:rPr lang="en-US" sz="4400" b="1" baseline="30000" dirty="0">
                <a:solidFill>
                  <a:schemeClr val="bg1"/>
                </a:solidFill>
              </a:rPr>
              <a:t>59 </a:t>
            </a:r>
            <a:r>
              <a:rPr lang="en-US" sz="4400" dirty="0">
                <a:solidFill>
                  <a:schemeClr val="bg1"/>
                </a:solidFill>
              </a:rPr>
              <a:t>And on the eighth day they came to circumcise the child. And they would have called him Zechariah after his father, </a:t>
            </a:r>
            <a:r>
              <a:rPr lang="en-US" sz="4400" b="1" baseline="30000" dirty="0">
                <a:solidFill>
                  <a:schemeClr val="bg1"/>
                </a:solidFill>
              </a:rPr>
              <a:t>60 </a:t>
            </a:r>
            <a:r>
              <a:rPr lang="en-US" sz="4400" dirty="0">
                <a:solidFill>
                  <a:schemeClr val="bg1"/>
                </a:solidFill>
              </a:rPr>
              <a:t>but his mother answered, “No; he shall be called John.” </a:t>
            </a:r>
            <a:r>
              <a:rPr lang="en-US" sz="4400" b="1" baseline="30000" dirty="0">
                <a:solidFill>
                  <a:schemeClr val="bg1"/>
                </a:solidFill>
              </a:rPr>
              <a:t>61 </a:t>
            </a:r>
            <a:r>
              <a:rPr lang="en-US" sz="4400" dirty="0">
                <a:solidFill>
                  <a:schemeClr val="bg1"/>
                </a:solidFill>
              </a:rPr>
              <a:t>And they said to her, “None of your relatives is called by this name.” </a:t>
            </a:r>
          </a:p>
        </p:txBody>
      </p:sp>
    </p:spTree>
    <p:extLst>
      <p:ext uri="{BB962C8B-B14F-4D97-AF65-F5344CB8AC3E}">
        <p14:creationId xmlns:p14="http://schemas.microsoft.com/office/powerpoint/2010/main" val="378215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solidFill>
                  <a:schemeClr val="bg1"/>
                </a:solidFill>
              </a:rPr>
              <a:t>LUKE 1</a:t>
            </a:r>
            <a:endParaRPr lang="en-US" sz="6600" b="1" dirty="0">
              <a:solidFill>
                <a:schemeClr val="bg1"/>
              </a:solidFill>
            </a:endParaRPr>
          </a:p>
        </p:txBody>
      </p:sp>
      <p:sp>
        <p:nvSpPr>
          <p:cNvPr id="3" name="Content Placeholder 2"/>
          <p:cNvSpPr>
            <a:spLocks noGrp="1"/>
          </p:cNvSpPr>
          <p:nvPr>
            <p:ph idx="1"/>
          </p:nvPr>
        </p:nvSpPr>
        <p:spPr>
          <a:xfrm>
            <a:off x="162560" y="1690688"/>
            <a:ext cx="11765280" cy="4852351"/>
          </a:xfrm>
        </p:spPr>
        <p:txBody>
          <a:bodyPr>
            <a:noAutofit/>
          </a:bodyPr>
          <a:lstStyle/>
          <a:p>
            <a:pPr marL="0" indent="0">
              <a:buNone/>
            </a:pPr>
            <a:r>
              <a:rPr lang="en-US" sz="4400" b="1" baseline="30000" dirty="0">
                <a:solidFill>
                  <a:schemeClr val="bg1"/>
                </a:solidFill>
              </a:rPr>
              <a:t>62 </a:t>
            </a:r>
            <a:r>
              <a:rPr lang="en-US" sz="4400" dirty="0">
                <a:solidFill>
                  <a:schemeClr val="bg1"/>
                </a:solidFill>
              </a:rPr>
              <a:t>And they made signs to his father, inquiring what he wanted him to be called. </a:t>
            </a:r>
            <a:r>
              <a:rPr lang="en-US" sz="4400" b="1" baseline="30000" dirty="0">
                <a:solidFill>
                  <a:schemeClr val="bg1"/>
                </a:solidFill>
              </a:rPr>
              <a:t>63 </a:t>
            </a:r>
            <a:r>
              <a:rPr lang="en-US" sz="4400" dirty="0">
                <a:solidFill>
                  <a:schemeClr val="bg1"/>
                </a:solidFill>
              </a:rPr>
              <a:t>And he asked for a writing tablet and wrote, “His name is John.” And they all wondered. </a:t>
            </a:r>
            <a:r>
              <a:rPr lang="en-US" sz="4400" b="1" baseline="30000" dirty="0">
                <a:solidFill>
                  <a:schemeClr val="bg1"/>
                </a:solidFill>
              </a:rPr>
              <a:t>64 </a:t>
            </a:r>
            <a:r>
              <a:rPr lang="en-US" sz="4400" dirty="0">
                <a:solidFill>
                  <a:schemeClr val="bg1"/>
                </a:solidFill>
              </a:rPr>
              <a:t>And immediately his mouth was opened and his tongue loosed, and he spoke, blessing God. </a:t>
            </a:r>
          </a:p>
        </p:txBody>
      </p:sp>
    </p:spTree>
    <p:extLst>
      <p:ext uri="{BB962C8B-B14F-4D97-AF65-F5344CB8AC3E}">
        <p14:creationId xmlns:p14="http://schemas.microsoft.com/office/powerpoint/2010/main" val="124010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76</Words>
  <Application>Microsoft Macintosh PowerPoint</Application>
  <PresentationFormat>Widescreen</PresentationFormat>
  <Paragraphs>36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Calibri Light</vt:lpstr>
      <vt:lpstr>Arial</vt:lpstr>
      <vt:lpstr>Office Theme</vt:lpstr>
      <vt:lpstr>PowerPoint Presentation</vt:lpstr>
      <vt:lpstr>A Welcomed Visit</vt:lpstr>
      <vt:lpstr>LUKE 1</vt:lpstr>
      <vt:lpstr>LUKE 1</vt:lpstr>
      <vt:lpstr>LUKE 1</vt:lpstr>
      <vt:lpstr>LUKE 1</vt:lpstr>
      <vt:lpstr>LUKE 1</vt:lpstr>
      <vt:lpstr>LUKE 1</vt:lpstr>
      <vt:lpstr>LUKE 1</vt:lpstr>
      <vt:lpstr>LUKE 1</vt:lpstr>
      <vt:lpstr>LUKE 1</vt:lpstr>
      <vt:lpstr>LUKE 1</vt:lpstr>
      <vt:lpstr>LUKE 1</vt:lpstr>
      <vt:lpstr>LUKE 1</vt:lpstr>
      <vt:lpstr>PowerPoint Presentation</vt:lpstr>
      <vt:lpstr>Jesus’ Visit Was…</vt:lpstr>
      <vt:lpstr>Jesus’ Visit Was…</vt:lpstr>
      <vt:lpstr>Jesus’ Visit Was…</vt:lpstr>
      <vt:lpstr>PowerPoint Presentation</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NaselleYouth Group</dc:creator>
  <cp:lastModifiedBy>NaselleYouth Group</cp:lastModifiedBy>
  <cp:revision>2</cp:revision>
  <dcterms:created xsi:type="dcterms:W3CDTF">2019-12-22T18:31:28Z</dcterms:created>
  <dcterms:modified xsi:type="dcterms:W3CDTF">2019-12-22T18:48:50Z</dcterms:modified>
</cp:coreProperties>
</file>